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2" r:id="rId4"/>
    <p:sldId id="439" r:id="rId5"/>
    <p:sldId id="445" r:id="rId6"/>
    <p:sldId id="446" r:id="rId7"/>
    <p:sldId id="44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203"/>
    <a:srgbClr val="00F301"/>
    <a:srgbClr val="00C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1345"/>
  </p:normalViewPr>
  <p:slideViewPr>
    <p:cSldViewPr snapToGrid="0" snapToObjects="1">
      <p:cViewPr varScale="1">
        <p:scale>
          <a:sx n="115" d="100"/>
          <a:sy n="115" d="100"/>
        </p:scale>
        <p:origin x="23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12" Type="http://schemas.openxmlformats.org/officeDocument/2006/relationships/image" Target="../media/image31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image" Target="../media/image23.emf"/><Relationship Id="rId9" Type="http://schemas.openxmlformats.org/officeDocument/2006/relationships/image" Target="../media/image28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32.emf"/><Relationship Id="rId7" Type="http://schemas.openxmlformats.org/officeDocument/2006/relationships/image" Target="../media/image3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29.emf"/><Relationship Id="rId11" Type="http://schemas.openxmlformats.org/officeDocument/2006/relationships/image" Target="../media/image37.emf"/><Relationship Id="rId5" Type="http://schemas.openxmlformats.org/officeDocument/2006/relationships/image" Target="../media/image28.emf"/><Relationship Id="rId10" Type="http://schemas.openxmlformats.org/officeDocument/2006/relationships/image" Target="../media/image36.emf"/><Relationship Id="rId4" Type="http://schemas.openxmlformats.org/officeDocument/2006/relationships/image" Target="../media/image27.emf"/><Relationship Id="rId9" Type="http://schemas.openxmlformats.org/officeDocument/2006/relationships/image" Target="../media/image3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7" Type="http://schemas.openxmlformats.org/officeDocument/2006/relationships/image" Target="../media/image39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38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7" Type="http://schemas.openxmlformats.org/officeDocument/2006/relationships/image" Target="../media/image41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40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8C0E-6832-074D-BBD9-5F4E4085A20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24DA-5233-E047-818D-2F715EA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8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ple Chancery" panose="03020702040506060504" pitchFamily="66" charset="-79"/>
                <a:cs typeface="Apple Chancery" panose="03020702040506060504" pitchFamily="66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176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4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FF0000"/>
          </a:solidFill>
          <a:latin typeface="Apple Chancery" panose="03020702040506060504" pitchFamily="66" charset="-79"/>
          <a:ea typeface="+mj-ea"/>
          <a:cs typeface="Apple Chancery" panose="03020702040506060504" pitchFamily="66" charset="-79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emf"/><Relationship Id="rId20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e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Relationship Id="rId22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e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emf"/><Relationship Id="rId20" Type="http://schemas.openxmlformats.org/officeDocument/2006/relationships/image" Target="../media/image19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e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7.emf"/><Relationship Id="rId26" Type="http://schemas.openxmlformats.org/officeDocument/2006/relationships/image" Target="../media/image31.e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e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emf"/><Relationship Id="rId20" Type="http://schemas.openxmlformats.org/officeDocument/2006/relationships/image" Target="../media/image28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30.e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10" Type="http://schemas.openxmlformats.org/officeDocument/2006/relationships/image" Target="../media/image23.e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0.e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emf"/><Relationship Id="rId22" Type="http://schemas.openxmlformats.org/officeDocument/2006/relationships/image" Target="../media/image2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4.e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8.e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emf"/><Relationship Id="rId20" Type="http://schemas.openxmlformats.org/officeDocument/2006/relationships/image" Target="../media/image35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37.e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10" Type="http://schemas.openxmlformats.org/officeDocument/2006/relationships/image" Target="../media/image27.e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21.e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29.emf"/><Relationship Id="rId22" Type="http://schemas.openxmlformats.org/officeDocument/2006/relationships/image" Target="../media/image3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39.e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29.e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28.e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4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41.e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29.e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28.e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55.bin"/><Relationship Id="rId14" Type="http://schemas.openxmlformats.org/officeDocument/2006/relationships/oleObject" Target="../embeddings/oleObject5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announcements</a:t>
            </a:r>
          </a:p>
        </p:txBody>
      </p:sp>
    </p:spTree>
    <p:extLst>
      <p:ext uri="{BB962C8B-B14F-4D97-AF65-F5344CB8AC3E}">
        <p14:creationId xmlns:p14="http://schemas.microsoft.com/office/powerpoint/2010/main" val="212108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Atwood problem revisited </a:t>
            </a:r>
            <a:r>
              <a:rPr lang="mr-IN" dirty="0"/>
              <a:t>–</a:t>
            </a:r>
            <a:r>
              <a:rPr lang="en-US" dirty="0"/>
              <a:t> a twist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67319" y="3684142"/>
            <a:ext cx="1676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74861" y="2834830"/>
            <a:ext cx="309721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Second, you can identify the </a:t>
            </a:r>
            <a:r>
              <a:rPr lang="ja-JP" altLang="en-US" sz="180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“</a:t>
            </a:r>
            <a:r>
              <a:rPr lang="en-US" altLang="ja-JP" sz="18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zero potential energy level</a:t>
            </a:r>
            <a:r>
              <a:rPr lang="ja-JP" altLang="en-US" sz="180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”</a:t>
            </a:r>
            <a:r>
              <a:rPr lang="en-US" altLang="ja-JP" sz="18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 separately for EACH BODY independent of the other (we will do a problem below where that is important).  Having said that, I usually make the LOWEST POINT OF TRAVEL the y=0 level for each body.  This means that the 3 kg mass will have its y = 0 point at it</a:t>
            </a:r>
            <a:r>
              <a:rPr lang="en-US" altLang="en-US" sz="18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’</a:t>
            </a:r>
            <a:r>
              <a:rPr lang="en-US" altLang="ja-JP" sz="18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s start-point and the 5 kg mass at its end-point (see sketch)</a:t>
            </a:r>
            <a:endParaRPr lang="en-US" altLang="en-US" sz="1800" dirty="0">
              <a:latin typeface="Times New Roman" panose="02020603050405020304" pitchFamily="18" charset="0"/>
              <a:ea typeface="Palatino Linotype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720119" y="4446142"/>
          <a:ext cx="230188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3" imgW="203200" imgH="203200" progId="Equation.DSMT4">
                  <p:embed/>
                </p:oleObj>
              </mc:Choice>
              <mc:Fallback>
                <p:oleObj name="Equation" r:id="rId3" imgW="203200" imgH="2032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0119" y="4446142"/>
                        <a:ext cx="230188" cy="23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6137757" y="4217542"/>
          <a:ext cx="258762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5" imgW="228600" imgH="203200" progId="Equation.DSMT4">
                  <p:embed/>
                </p:oleObj>
              </mc:Choice>
              <mc:Fallback>
                <p:oleObj name="Equation" r:id="rId5" imgW="228600" imgH="20320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7757" y="4217542"/>
                        <a:ext cx="258762" cy="23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35"/>
          <p:cNvSpPr>
            <a:spLocks noChangeArrowheads="1"/>
          </p:cNvSpPr>
          <p:nvPr/>
        </p:nvSpPr>
        <p:spPr bwMode="auto">
          <a:xfrm>
            <a:off x="5283682" y="1890267"/>
            <a:ext cx="1450975" cy="1450975"/>
          </a:xfrm>
          <a:prstGeom prst="ellipse">
            <a:avLst/>
          </a:prstGeom>
          <a:solidFill>
            <a:srgbClr val="4134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" name="Line 36"/>
          <p:cNvSpPr>
            <a:spLocks noChangeShapeType="1"/>
          </p:cNvSpPr>
          <p:nvPr/>
        </p:nvSpPr>
        <p:spPr bwMode="auto">
          <a:xfrm>
            <a:off x="5283682" y="2550667"/>
            <a:ext cx="0" cy="303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5018569" y="4595367"/>
            <a:ext cx="528638" cy="658813"/>
          </a:xfrm>
          <a:prstGeom prst="rect">
            <a:avLst/>
          </a:prstGeom>
          <a:solidFill>
            <a:srgbClr val="FF2F2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Line 38"/>
          <p:cNvSpPr>
            <a:spLocks noChangeShapeType="1"/>
          </p:cNvSpPr>
          <p:nvPr/>
        </p:nvSpPr>
        <p:spPr bwMode="auto">
          <a:xfrm>
            <a:off x="6734657" y="2550667"/>
            <a:ext cx="0" cy="204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6490182" y="3628580"/>
            <a:ext cx="523875" cy="349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4491519" y="1626742"/>
            <a:ext cx="290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41"/>
          <p:cNvSpPr>
            <a:spLocks noChangeArrowheads="1"/>
          </p:cNvSpPr>
          <p:nvPr/>
        </p:nvSpPr>
        <p:spPr bwMode="auto">
          <a:xfrm rot="5400000">
            <a:off x="5348769" y="2088705"/>
            <a:ext cx="1319213" cy="395287"/>
          </a:xfrm>
          <a:prstGeom prst="homePlate">
            <a:avLst>
              <a:gd name="adj" fmla="val 834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5015394" y="5468492"/>
            <a:ext cx="527050" cy="658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>
            <a:off x="6412394" y="4420742"/>
            <a:ext cx="593725" cy="349250"/>
          </a:xfrm>
          <a:prstGeom prst="rect">
            <a:avLst/>
          </a:prstGeom>
          <a:solidFill>
            <a:srgbClr val="0EDA0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cxnSp>
        <p:nvCxnSpPr>
          <p:cNvPr id="17" name="Straight Arrow Connector 37"/>
          <p:cNvCxnSpPr>
            <a:cxnSpLocks noChangeShapeType="1"/>
          </p:cNvCxnSpPr>
          <p:nvPr/>
        </p:nvCxnSpPr>
        <p:spPr bwMode="auto">
          <a:xfrm rot="5400000" flipH="1" flipV="1">
            <a:off x="4229582" y="5381180"/>
            <a:ext cx="87312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38"/>
          <p:cNvCxnSpPr>
            <a:cxnSpLocks noChangeShapeType="1"/>
          </p:cNvCxnSpPr>
          <p:nvPr/>
        </p:nvCxnSpPr>
        <p:spPr bwMode="auto">
          <a:xfrm rot="16200000" flipH="1">
            <a:off x="7025169" y="4195317"/>
            <a:ext cx="87312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7677632" y="4446142"/>
          <a:ext cx="1309687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7" imgW="1155700" imgH="203200" progId="Equation.DSMT4">
                  <p:embed/>
                </p:oleObj>
              </mc:Choice>
              <mc:Fallback>
                <p:oleObj name="Equation" r:id="rId7" imgW="1155700" imgH="20320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7632" y="4446142"/>
                        <a:ext cx="1309687" cy="23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42"/>
          <p:cNvCxnSpPr>
            <a:cxnSpLocks noChangeShapeType="1"/>
          </p:cNvCxnSpPr>
          <p:nvPr/>
        </p:nvCxnSpPr>
        <p:spPr bwMode="auto">
          <a:xfrm>
            <a:off x="6244119" y="4598542"/>
            <a:ext cx="1371600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7668107" y="3536505"/>
          <a:ext cx="13795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9" imgW="1219200" imgH="330200" progId="Equation.DSMT4">
                  <p:embed/>
                </p:oleObj>
              </mc:Choice>
              <mc:Fallback>
                <p:oleObj name="Equation" r:id="rId9" imgW="1219200" imgH="330200" progId="Equation.DSMT4">
                  <p:embed/>
                  <p:pic>
                    <p:nvPicPr>
                      <p:cNvPr id="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107" y="3536505"/>
                        <a:ext cx="137953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46"/>
          <p:cNvCxnSpPr>
            <a:cxnSpLocks noChangeShapeType="1"/>
          </p:cNvCxnSpPr>
          <p:nvPr/>
        </p:nvCxnSpPr>
        <p:spPr bwMode="auto">
          <a:xfrm>
            <a:off x="6244119" y="3760342"/>
            <a:ext cx="1371600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47"/>
          <p:cNvCxnSpPr>
            <a:cxnSpLocks noChangeShapeType="1"/>
          </p:cNvCxnSpPr>
          <p:nvPr/>
        </p:nvCxnSpPr>
        <p:spPr bwMode="auto">
          <a:xfrm>
            <a:off x="4567719" y="5816155"/>
            <a:ext cx="1371600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" name="Object 6"/>
          <p:cNvGraphicFramePr>
            <a:graphicFrameLocks noChangeAspect="1"/>
          </p:cNvGraphicFramePr>
          <p:nvPr/>
        </p:nvGraphicFramePr>
        <p:xfrm>
          <a:off x="6015519" y="5739955"/>
          <a:ext cx="1524000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11" imgW="1346200" imgH="203200" progId="Equation.DSMT4">
                  <p:embed/>
                </p:oleObj>
              </mc:Choice>
              <mc:Fallback>
                <p:oleObj name="Equation" r:id="rId11" imgW="1346200" imgH="203200" progId="Equation.DSMT4">
                  <p:embed/>
                  <p:pic>
                    <p:nvPicPr>
                      <p:cNvPr id="2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519" y="5739955"/>
                        <a:ext cx="1524000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/>
        </p:nvGraphicFramePr>
        <p:xfrm>
          <a:off x="3050069" y="4750942"/>
          <a:ext cx="13652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3" imgW="1206500" imgH="330200" progId="Equation.DSMT4">
                  <p:embed/>
                </p:oleObj>
              </mc:Choice>
              <mc:Fallback>
                <p:oleObj name="Equation" r:id="rId13" imgW="1206500" imgH="330200" progId="Equation.DSMT4">
                  <p:embed/>
                  <p:pic>
                    <p:nvPicPr>
                      <p:cNvPr id="2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0069" y="4750942"/>
                        <a:ext cx="13652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50"/>
          <p:cNvCxnSpPr>
            <a:cxnSpLocks noChangeShapeType="1"/>
          </p:cNvCxnSpPr>
          <p:nvPr/>
        </p:nvCxnSpPr>
        <p:spPr bwMode="auto">
          <a:xfrm>
            <a:off x="4415319" y="4979542"/>
            <a:ext cx="1371600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7" name="Object 8"/>
          <p:cNvGraphicFramePr>
            <a:graphicFrameLocks noChangeAspect="1"/>
          </p:cNvGraphicFramePr>
          <p:nvPr/>
        </p:nvGraphicFramePr>
        <p:xfrm>
          <a:off x="4423257" y="5304980"/>
          <a:ext cx="144462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15" imgW="127000" imgH="165100" progId="Equation.DSMT4">
                  <p:embed/>
                </p:oleObj>
              </mc:Choice>
              <mc:Fallback>
                <p:oleObj name="Equation" r:id="rId15" imgW="127000" imgH="165100" progId="Equation.DSMT4">
                  <p:embed/>
                  <p:pic>
                    <p:nvPicPr>
                      <p:cNvPr id="2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257" y="5304980"/>
                        <a:ext cx="144462" cy="18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7539519" y="4065142"/>
          <a:ext cx="144463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17" imgW="127000" imgH="165100" progId="Equation.DSMT4">
                  <p:embed/>
                </p:oleObj>
              </mc:Choice>
              <mc:Fallback>
                <p:oleObj name="Equation" r:id="rId17" imgW="127000" imgH="165100" progId="Equation.DSMT4">
                  <p:embed/>
                  <p:pic>
                    <p:nvPicPr>
                      <p:cNvPr id="2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9519" y="4065142"/>
                        <a:ext cx="144463" cy="18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0"/>
          <p:cNvGraphicFramePr>
            <a:graphicFrameLocks noChangeAspect="1"/>
          </p:cNvGraphicFramePr>
          <p:nvPr/>
        </p:nvGraphicFramePr>
        <p:xfrm>
          <a:off x="3737457" y="5654230"/>
          <a:ext cx="7318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19" imgW="647700" imgH="355600" progId="Equation.DSMT4">
                  <p:embed/>
                </p:oleObj>
              </mc:Choice>
              <mc:Fallback>
                <p:oleObj name="Equation" r:id="rId19" imgW="647700" imgH="355600" progId="Equation.DSMT4">
                  <p:embed/>
                  <p:pic>
                    <p:nvPicPr>
                      <p:cNvPr id="2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7457" y="5654230"/>
                        <a:ext cx="7318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1"/>
          <p:cNvGraphicFramePr>
            <a:graphicFrameLocks noChangeAspect="1"/>
          </p:cNvGraphicFramePr>
          <p:nvPr/>
        </p:nvGraphicFramePr>
        <p:xfrm>
          <a:off x="5482119" y="3531742"/>
          <a:ext cx="7318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21" imgW="647700" imgH="355600" progId="Equation.DSMT4">
                  <p:embed/>
                </p:oleObj>
              </mc:Choice>
              <mc:Fallback>
                <p:oleObj name="Equation" r:id="rId21" imgW="647700" imgH="355600" progId="Equation.DSMT4">
                  <p:embed/>
                  <p:pic>
                    <p:nvPicPr>
                      <p:cNvPr id="3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119" y="3531742"/>
                        <a:ext cx="7318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374861" y="1578602"/>
            <a:ext cx="491081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latin typeface="+mj-lt"/>
                <a:ea typeface="Palatino Linotype" charset="0"/>
                <a:cs typeface="Palatino Linotype" charset="0"/>
              </a:rPr>
              <a:t>First, there are TWO bodies moving with the same velocity magnitude and displacing the same net distance (though one is moving downward and the other upward).  </a:t>
            </a: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323B66DA-6660-764B-8853-1A9277674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76" y="1209270"/>
            <a:ext cx="49108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latin typeface="+mj-lt"/>
                <a:ea typeface="Palatino Linotype" charset="0"/>
                <a:cs typeface="Palatino Linotype" charset="0"/>
              </a:rPr>
              <a:t>There are two things to notice at the outset.  </a:t>
            </a:r>
          </a:p>
        </p:txBody>
      </p:sp>
    </p:spTree>
    <p:extLst>
      <p:ext uri="{BB962C8B-B14F-4D97-AF65-F5344CB8AC3E}">
        <p14:creationId xmlns:p14="http://schemas.microsoft.com/office/powerpoint/2010/main" val="149831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66" y="12907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“Another Problem from Hell” Revisited</a:t>
            </a:r>
          </a:p>
        </p:txBody>
      </p:sp>
      <p:grpSp>
        <p:nvGrpSpPr>
          <p:cNvPr id="49" name="Group 48"/>
          <p:cNvGrpSpPr>
            <a:grpSpLocks noChangeAspect="1"/>
          </p:cNvGrpSpPr>
          <p:nvPr/>
        </p:nvGrpSpPr>
        <p:grpSpPr>
          <a:xfrm>
            <a:off x="644359" y="1459692"/>
            <a:ext cx="7722401" cy="2734733"/>
            <a:chOff x="38100" y="381000"/>
            <a:chExt cx="9898063" cy="3505200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>
              <a:off x="747713" y="685800"/>
              <a:ext cx="2889250" cy="19589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230188" y="2644775"/>
              <a:ext cx="67548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349625" y="1214438"/>
              <a:ext cx="1430338" cy="14303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6954838" y="2644775"/>
              <a:ext cx="27606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8585200" y="1900238"/>
              <a:ext cx="1081088" cy="658812"/>
              <a:chOff x="5184" y="1343"/>
              <a:chExt cx="605" cy="369"/>
            </a:xfrm>
          </p:grpSpPr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 rot="10800000" flipH="1">
                <a:off x="5192" y="1416"/>
                <a:ext cx="104" cy="1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 rot="10800000">
                <a:off x="5285" y="1418"/>
                <a:ext cx="104" cy="1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5384" y="1424"/>
                <a:ext cx="104" cy="1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 rot="10800000">
                <a:off x="5485" y="1418"/>
                <a:ext cx="104" cy="1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 rot="10800000" flipH="1">
                <a:off x="5184" y="1343"/>
                <a:ext cx="0" cy="36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5584" y="1424"/>
                <a:ext cx="104" cy="1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 rot="10800000">
                <a:off x="5685" y="1418"/>
                <a:ext cx="104" cy="1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rot="10800000" flipH="1">
              <a:off x="6985000" y="2743200"/>
              <a:ext cx="0" cy="974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88938" y="900113"/>
              <a:ext cx="5873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 rot="1986680">
              <a:off x="1084263" y="806450"/>
              <a:ext cx="87312" cy="104775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646113" y="912813"/>
              <a:ext cx="14287" cy="1746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>
              <a:off x="4079875" y="1414463"/>
              <a:ext cx="471488" cy="587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 rot="10800000" flipH="1">
              <a:off x="8356600" y="2743200"/>
              <a:ext cx="0" cy="974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" name="Object 2"/>
            <p:cNvGraphicFramePr>
              <a:graphicFrameLocks noChangeAspect="1"/>
            </p:cNvGraphicFramePr>
            <p:nvPr/>
          </p:nvGraphicFramePr>
          <p:xfrm>
            <a:off x="4308475" y="1730375"/>
            <a:ext cx="1152525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4" name="Equation" r:id="rId3" imgW="558800" imgH="152400" progId="Equation.DSMT4">
                    <p:embed/>
                  </p:oleObj>
                </mc:Choice>
                <mc:Fallback>
                  <p:oleObj name="Equation" r:id="rId3" imgW="558800" imgH="152400" progId="Equation.DSMT4">
                    <p:embed/>
                    <p:pic>
                      <p:nvPicPr>
                        <p:cNvPr id="2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8475" y="1730375"/>
                          <a:ext cx="1152525" cy="314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3"/>
            <p:cNvGraphicFramePr>
              <a:graphicFrameLocks noChangeAspect="1"/>
            </p:cNvGraphicFramePr>
            <p:nvPr/>
          </p:nvGraphicFramePr>
          <p:xfrm>
            <a:off x="7061200" y="3570288"/>
            <a:ext cx="1212850" cy="315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5" name="Equation" r:id="rId5" imgW="584200" imgH="152400" progId="Equation.DSMT4">
                    <p:embed/>
                  </p:oleObj>
                </mc:Choice>
                <mc:Fallback>
                  <p:oleObj name="Equation" r:id="rId5" imgW="584200" imgH="152400" progId="Equation.DSMT4">
                    <p:embed/>
                    <p:pic>
                      <p:nvPicPr>
                        <p:cNvPr id="23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1200" y="3570288"/>
                          <a:ext cx="1212850" cy="315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4"/>
            <p:cNvGraphicFramePr>
              <a:graphicFrameLocks noChangeAspect="1"/>
            </p:cNvGraphicFramePr>
            <p:nvPr/>
          </p:nvGraphicFramePr>
          <p:xfrm>
            <a:off x="371475" y="1460500"/>
            <a:ext cx="263525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6" name="Equation" r:id="rId7" imgW="127000" imgH="165100" progId="Equation.DSMT4">
                    <p:embed/>
                  </p:oleObj>
                </mc:Choice>
                <mc:Fallback>
                  <p:oleObj name="Equation" r:id="rId7" imgW="127000" imgH="165100" progId="Equation.DSMT4">
                    <p:embed/>
                    <p:pic>
                      <p:nvPicPr>
                        <p:cNvPr id="2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475" y="1460500"/>
                          <a:ext cx="263525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6"/>
            <p:cNvGraphicFramePr>
              <a:graphicFrameLocks noChangeAspect="1"/>
            </p:cNvGraphicFramePr>
            <p:nvPr/>
          </p:nvGraphicFramePr>
          <p:xfrm>
            <a:off x="1944688" y="2182813"/>
            <a:ext cx="1001712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7" name="Equation" r:id="rId9" imgW="482600" imgH="203200" progId="Equation.DSMT4">
                    <p:embed/>
                  </p:oleObj>
                </mc:Choice>
                <mc:Fallback>
                  <p:oleObj name="Equation" r:id="rId9" imgW="482600" imgH="203200" progId="Equation.DSMT4">
                    <p:embed/>
                    <p:pic>
                      <p:nvPicPr>
                        <p:cNvPr id="25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4688" y="2182813"/>
                          <a:ext cx="1001712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2992438" y="2244725"/>
              <a:ext cx="100012" cy="342900"/>
            </a:xfrm>
            <a:custGeom>
              <a:avLst/>
              <a:gdLst>
                <a:gd name="T0" fmla="*/ 178808955 w 56"/>
                <a:gd name="T1" fmla="*/ 0 h 192"/>
                <a:gd name="T2" fmla="*/ 25544136 w 56"/>
                <a:gd name="T3" fmla="*/ 306499022 h 192"/>
                <a:gd name="T4" fmla="*/ 25544136 w 56"/>
                <a:gd name="T5" fmla="*/ 612996258 h 192"/>
                <a:gd name="T6" fmla="*/ 0 60000 65536"/>
                <a:gd name="T7" fmla="*/ 0 60000 65536"/>
                <a:gd name="T8" fmla="*/ 0 60000 65536"/>
                <a:gd name="T9" fmla="*/ 0 w 56"/>
                <a:gd name="T10" fmla="*/ 0 h 192"/>
                <a:gd name="T11" fmla="*/ 56 w 5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192">
                  <a:moveTo>
                    <a:pt x="56" y="0"/>
                  </a:moveTo>
                  <a:cubicBezTo>
                    <a:pt x="36" y="32"/>
                    <a:pt x="16" y="64"/>
                    <a:pt x="8" y="96"/>
                  </a:cubicBezTo>
                  <a:cubicBezTo>
                    <a:pt x="0" y="128"/>
                    <a:pt x="4" y="160"/>
                    <a:pt x="8" y="19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Straight Arrow Connector 2"/>
            <p:cNvCxnSpPr>
              <a:cxnSpLocks noChangeShapeType="1"/>
            </p:cNvCxnSpPr>
            <p:nvPr/>
          </p:nvCxnSpPr>
          <p:spPr bwMode="auto">
            <a:xfrm>
              <a:off x="1246188" y="914400"/>
              <a:ext cx="228600" cy="1524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28" name="Object 6"/>
            <p:cNvGraphicFramePr>
              <a:graphicFrameLocks noChangeAspect="1"/>
            </p:cNvGraphicFramePr>
            <p:nvPr/>
          </p:nvGraphicFramePr>
          <p:xfrm>
            <a:off x="1193800" y="493713"/>
            <a:ext cx="1398588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8" name="Equation" r:id="rId11" imgW="673100" imgH="203200" progId="Equation.DSMT4">
                    <p:embed/>
                  </p:oleObj>
                </mc:Choice>
                <mc:Fallback>
                  <p:oleObj name="Equation" r:id="rId11" imgW="673100" imgH="203200" progId="Equation.DSMT4">
                    <p:embed/>
                    <p:pic>
                      <p:nvPicPr>
                        <p:cNvPr id="2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3800" y="493713"/>
                          <a:ext cx="1398588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Freeform 3"/>
            <p:cNvSpPr>
              <a:spLocks/>
            </p:cNvSpPr>
            <p:nvPr/>
          </p:nvSpPr>
          <p:spPr bwMode="auto">
            <a:xfrm>
              <a:off x="5080000" y="2667000"/>
              <a:ext cx="1524000" cy="228600"/>
            </a:xfrm>
            <a:custGeom>
              <a:avLst/>
              <a:gdLst>
                <a:gd name="T0" fmla="*/ 0 w 1987550"/>
                <a:gd name="T1" fmla="*/ 0 h 298450"/>
                <a:gd name="T2" fmla="*/ 177338 w 1987550"/>
                <a:gd name="T3" fmla="*/ 173235 h 298450"/>
                <a:gd name="T4" fmla="*/ 980024 w 1987550"/>
                <a:gd name="T5" fmla="*/ 175098 h 298450"/>
                <a:gd name="T6" fmla="*/ 1168562 w 1987550"/>
                <a:gd name="T7" fmla="*/ 0 h 298450"/>
                <a:gd name="T8" fmla="*/ 0 w 1987550"/>
                <a:gd name="T9" fmla="*/ 0 h 2984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87550" h="298450">
                  <a:moveTo>
                    <a:pt x="0" y="0"/>
                  </a:moveTo>
                  <a:lnTo>
                    <a:pt x="301625" y="295275"/>
                  </a:lnTo>
                  <a:lnTo>
                    <a:pt x="1666875" y="298450"/>
                  </a:lnTo>
                  <a:lnTo>
                    <a:pt x="19875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4013200" y="1219200"/>
              <a:ext cx="87313" cy="104775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-128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32" name="Straight Arrow Connector 49"/>
            <p:cNvCxnSpPr>
              <a:cxnSpLocks noChangeShapeType="1"/>
            </p:cNvCxnSpPr>
            <p:nvPr/>
          </p:nvCxnSpPr>
          <p:spPr bwMode="auto">
            <a:xfrm flipH="1">
              <a:off x="3403600" y="1295400"/>
              <a:ext cx="5334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33" name="Object 6"/>
            <p:cNvGraphicFramePr>
              <a:graphicFrameLocks noChangeAspect="1"/>
            </p:cNvGraphicFramePr>
            <p:nvPr/>
          </p:nvGraphicFramePr>
          <p:xfrm>
            <a:off x="3335338" y="762000"/>
            <a:ext cx="1689100" cy="474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9" name="Equation" r:id="rId13" imgW="812800" imgH="228600" progId="Equation.DSMT4">
                    <p:embed/>
                  </p:oleObj>
                </mc:Choice>
                <mc:Fallback>
                  <p:oleObj name="Equation" r:id="rId13" imgW="812800" imgH="228600" progId="Equation.DSMT4">
                    <p:embed/>
                    <p:pic>
                      <p:nvPicPr>
                        <p:cNvPr id="33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5338" y="762000"/>
                          <a:ext cx="1689100" cy="474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4" name="Straight Arrow Connector 12"/>
            <p:cNvCxnSpPr>
              <a:cxnSpLocks noChangeShapeType="1"/>
            </p:cNvCxnSpPr>
            <p:nvPr/>
          </p:nvCxnSpPr>
          <p:spPr bwMode="auto">
            <a:xfrm>
              <a:off x="6985000" y="3505200"/>
              <a:ext cx="13716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35" name="Object 6"/>
            <p:cNvGraphicFramePr>
              <a:graphicFrameLocks noChangeAspect="1"/>
            </p:cNvGraphicFramePr>
            <p:nvPr/>
          </p:nvGraphicFramePr>
          <p:xfrm>
            <a:off x="38100" y="381000"/>
            <a:ext cx="990600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0" name="Equation" r:id="rId15" imgW="596900" imgH="203200" progId="Equation.DSMT4">
                    <p:embed/>
                  </p:oleObj>
                </mc:Choice>
                <mc:Fallback>
                  <p:oleObj name="Equation" r:id="rId15" imgW="596900" imgH="203200" progId="Equation.DSMT4">
                    <p:embed/>
                    <p:pic>
                      <p:nvPicPr>
                        <p:cNvPr id="35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" y="381000"/>
                          <a:ext cx="990600" cy="338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6" name="Straight Connector 14"/>
            <p:cNvCxnSpPr>
              <a:cxnSpLocks noChangeShapeType="1"/>
            </p:cNvCxnSpPr>
            <p:nvPr/>
          </p:nvCxnSpPr>
          <p:spPr bwMode="auto">
            <a:xfrm flipV="1">
              <a:off x="6954838" y="2590800"/>
              <a:ext cx="182562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58"/>
            <p:cNvCxnSpPr>
              <a:cxnSpLocks noChangeShapeType="1"/>
            </p:cNvCxnSpPr>
            <p:nvPr/>
          </p:nvCxnSpPr>
          <p:spPr bwMode="auto">
            <a:xfrm flipV="1">
              <a:off x="7107238" y="2590800"/>
              <a:ext cx="182562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59"/>
            <p:cNvCxnSpPr>
              <a:cxnSpLocks noChangeShapeType="1"/>
            </p:cNvCxnSpPr>
            <p:nvPr/>
          </p:nvCxnSpPr>
          <p:spPr bwMode="auto">
            <a:xfrm flipV="1">
              <a:off x="7259638" y="2590800"/>
              <a:ext cx="182562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60"/>
            <p:cNvCxnSpPr>
              <a:cxnSpLocks noChangeShapeType="1"/>
            </p:cNvCxnSpPr>
            <p:nvPr/>
          </p:nvCxnSpPr>
          <p:spPr bwMode="auto">
            <a:xfrm flipV="1">
              <a:off x="7412038" y="2590800"/>
              <a:ext cx="182562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Connector 61"/>
            <p:cNvCxnSpPr>
              <a:cxnSpLocks noChangeShapeType="1"/>
            </p:cNvCxnSpPr>
            <p:nvPr/>
          </p:nvCxnSpPr>
          <p:spPr bwMode="auto">
            <a:xfrm flipV="1">
              <a:off x="7564438" y="2590800"/>
              <a:ext cx="182562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Connector 62"/>
            <p:cNvCxnSpPr>
              <a:cxnSpLocks noChangeShapeType="1"/>
            </p:cNvCxnSpPr>
            <p:nvPr/>
          </p:nvCxnSpPr>
          <p:spPr bwMode="auto">
            <a:xfrm flipV="1">
              <a:off x="7716838" y="2590800"/>
              <a:ext cx="182562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63"/>
            <p:cNvCxnSpPr>
              <a:cxnSpLocks noChangeShapeType="1"/>
            </p:cNvCxnSpPr>
            <p:nvPr/>
          </p:nvCxnSpPr>
          <p:spPr bwMode="auto">
            <a:xfrm flipV="1">
              <a:off x="7869238" y="2590800"/>
              <a:ext cx="182562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64"/>
            <p:cNvCxnSpPr>
              <a:cxnSpLocks noChangeShapeType="1"/>
            </p:cNvCxnSpPr>
            <p:nvPr/>
          </p:nvCxnSpPr>
          <p:spPr bwMode="auto">
            <a:xfrm flipV="1">
              <a:off x="8021638" y="2590800"/>
              <a:ext cx="182562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Connector 65"/>
            <p:cNvCxnSpPr>
              <a:cxnSpLocks noChangeShapeType="1"/>
            </p:cNvCxnSpPr>
            <p:nvPr/>
          </p:nvCxnSpPr>
          <p:spPr bwMode="auto">
            <a:xfrm flipV="1">
              <a:off x="8174038" y="2590800"/>
              <a:ext cx="182562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45" name="Object 5"/>
            <p:cNvGraphicFramePr>
              <a:graphicFrameLocks noChangeAspect="1"/>
            </p:cNvGraphicFramePr>
            <p:nvPr/>
          </p:nvGraphicFramePr>
          <p:xfrm>
            <a:off x="7065963" y="2703513"/>
            <a:ext cx="1290637" cy="420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1" name="Equation" r:id="rId17" imgW="622300" imgH="203200" progId="Equation.DSMT4">
                    <p:embed/>
                  </p:oleObj>
                </mc:Choice>
                <mc:Fallback>
                  <p:oleObj name="Equation" r:id="rId17" imgW="622300" imgH="203200" progId="Equation.DSMT4">
                    <p:embed/>
                    <p:pic>
                      <p:nvPicPr>
                        <p:cNvPr id="4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5963" y="2703513"/>
                          <a:ext cx="1290637" cy="420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7" name="Straight Arrow Connector 16"/>
            <p:cNvCxnSpPr>
              <a:cxnSpLocks noChangeShapeType="1"/>
            </p:cNvCxnSpPr>
            <p:nvPr/>
          </p:nvCxnSpPr>
          <p:spPr bwMode="auto">
            <a:xfrm>
              <a:off x="8585200" y="1676400"/>
              <a:ext cx="5334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48" name="Object 5"/>
            <p:cNvGraphicFramePr>
              <a:graphicFrameLocks noChangeAspect="1"/>
            </p:cNvGraphicFramePr>
            <p:nvPr/>
          </p:nvGraphicFramePr>
          <p:xfrm>
            <a:off x="8643938" y="1231900"/>
            <a:ext cx="1292225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2" name="Equation" r:id="rId19" imgW="622300" imgH="152400" progId="Equation.DSMT4">
                    <p:embed/>
                  </p:oleObj>
                </mc:Choice>
                <mc:Fallback>
                  <p:oleObj name="Equation" r:id="rId19" imgW="622300" imgH="152400" progId="Equation.DSMT4">
                    <p:embed/>
                    <p:pic>
                      <p:nvPicPr>
                        <p:cNvPr id="48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3938" y="1231900"/>
                          <a:ext cx="1292225" cy="314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0" name="TextBox 49"/>
          <p:cNvSpPr txBox="1"/>
          <p:nvPr/>
        </p:nvSpPr>
        <p:spPr>
          <a:xfrm>
            <a:off x="4340454" y="3430869"/>
            <a:ext cx="2270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Palatino Linotype" charset="0"/>
                <a:ea typeface="Palatino Linotype" charset="0"/>
                <a:cs typeface="Palatino Linotype" charset="0"/>
              </a:rPr>
              <a:t>Jello</a:t>
            </a:r>
            <a:r>
              <a:rPr lang="en-US" dirty="0">
                <a:latin typeface="Palatino Linotype" charset="0"/>
                <a:ea typeface="Palatino Linotype" charset="0"/>
                <a:cs typeface="Palatino Linotype" charset="0"/>
              </a:rPr>
              <a:t> (loses 40 J)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17676" y="1748724"/>
            <a:ext cx="226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Palatino Linotype" charset="0"/>
                <a:ea typeface="Palatino Linotype" charset="0"/>
                <a:cs typeface="Palatino Linotype" charset="0"/>
              </a:rPr>
              <a:t>k = 200 N/m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049026" y="3204818"/>
            <a:ext cx="1060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Palatino Linotype" charset="0"/>
                <a:ea typeface="Palatino Linotype" charset="0"/>
                <a:cs typeface="Palatino Linotype" charset="0"/>
              </a:rPr>
              <a:t>v</a:t>
            </a:r>
            <a:r>
              <a:rPr lang="en-US" sz="1600" baseline="-25000" dirty="0" err="1">
                <a:latin typeface="Palatino Linotype" charset="0"/>
                <a:ea typeface="Palatino Linotype" charset="0"/>
                <a:cs typeface="Palatino Linotype" charset="0"/>
              </a:rPr>
              <a:t>f</a:t>
            </a:r>
            <a:r>
              <a:rPr lang="en-US" sz="1600" dirty="0">
                <a:latin typeface="Palatino Linotype" charset="0"/>
                <a:ea typeface="Palatino Linotype" charset="0"/>
                <a:cs typeface="Palatino Linotype" charset="0"/>
              </a:rPr>
              <a:t> = 0 m/s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644359" y="4132539"/>
            <a:ext cx="8195663" cy="220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-128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600" dirty="0">
                <a:solidFill>
                  <a:schemeClr val="tx1"/>
                </a:solidFill>
                <a:latin typeface="Palatino Linotype" charset="0"/>
                <a:ea typeface="Palatino Linotype" charset="0"/>
                <a:cs typeface="Palatino Linotype" charset="0"/>
              </a:rPr>
              <a:t>An object of m = 3 kg starts with initial velocity = 4 m/s down a 30 degree frictionless incline. It then enters a frictionless loop of radius = 2 meters where its velocity through the top is measured at 12 m/s. It then enters a </a:t>
            </a:r>
            <a:r>
              <a:rPr lang="en-US" altLang="en-US" sz="1600" dirty="0" err="1">
                <a:solidFill>
                  <a:schemeClr val="tx1"/>
                </a:solidFill>
                <a:latin typeface="Palatino Linotype" charset="0"/>
                <a:ea typeface="Palatino Linotype" charset="0"/>
                <a:cs typeface="Palatino Linotype" charset="0"/>
              </a:rPr>
              <a:t>jello</a:t>
            </a:r>
            <a:r>
              <a:rPr lang="en-US" altLang="en-US" sz="1600" dirty="0">
                <a:solidFill>
                  <a:schemeClr val="tx1"/>
                </a:solidFill>
                <a:latin typeface="Palatino Linotype" charset="0"/>
                <a:ea typeface="Palatino Linotype" charset="0"/>
                <a:cs typeface="Palatino Linotype" charset="0"/>
              </a:rPr>
              <a:t> vat which removes 40 joules of energy between entry and exit, then passes over a 12-meter-long frictional surface where </a:t>
            </a:r>
            <a:r>
              <a:rPr lang="en-US" altLang="en-US" sz="1600" dirty="0" err="1">
                <a:solidFill>
                  <a:schemeClr val="tx1"/>
                </a:solidFill>
                <a:latin typeface="Palatino Linotype" charset="0"/>
                <a:ea typeface="Palatino Linotype" charset="0"/>
                <a:cs typeface="Palatino Linotype" charset="0"/>
              </a:rPr>
              <a:t>F</a:t>
            </a:r>
            <a:r>
              <a:rPr lang="en-US" altLang="en-US" sz="1600" baseline="-25000" dirty="0" err="1">
                <a:solidFill>
                  <a:schemeClr val="tx1"/>
                </a:solidFill>
                <a:latin typeface="Palatino Linotype" charset="0"/>
                <a:ea typeface="Palatino Linotype" charset="0"/>
                <a:cs typeface="Palatino Linotype" charset="0"/>
              </a:rPr>
              <a:t>fk</a:t>
            </a:r>
            <a:r>
              <a:rPr lang="en-US" altLang="en-US" sz="1600" dirty="0">
                <a:solidFill>
                  <a:schemeClr val="tx1"/>
                </a:solidFill>
                <a:latin typeface="Palatino Linotype" charset="0"/>
                <a:ea typeface="Palatino Linotype" charset="0"/>
                <a:cs typeface="Palatino Linotype" charset="0"/>
              </a:rPr>
              <a:t>=2.5 N and hits a spring, losing an unknown amount of energy while pushing spring of k = 200 N/m a distance of 1.2 meters before coming to rest (whew).</a:t>
            </a:r>
          </a:p>
          <a:p>
            <a:pPr algn="l" eaLnBrk="1" hangingPunct="1"/>
            <a:endParaRPr lang="en-US" altLang="en-US" sz="1600" dirty="0">
              <a:solidFill>
                <a:schemeClr val="tx1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l" eaLnBrk="1" hangingPunct="1"/>
            <a:r>
              <a:rPr lang="en-US" altLang="en-US" sz="1600" dirty="0">
                <a:solidFill>
                  <a:schemeClr val="tx1"/>
                </a:solidFill>
                <a:latin typeface="Palatino Linotype" charset="0"/>
                <a:ea typeface="Palatino Linotype" charset="0"/>
                <a:cs typeface="Palatino Linotype" charset="0"/>
              </a:rPr>
              <a:t>(a) What is h?		(b) How much energy is lost while compressing the spring?</a:t>
            </a:r>
          </a:p>
        </p:txBody>
      </p:sp>
    </p:spTree>
    <p:extLst>
      <p:ext uri="{BB962C8B-B14F-4D97-AF65-F5344CB8AC3E}">
        <p14:creationId xmlns:p14="http://schemas.microsoft.com/office/powerpoint/2010/main" val="69311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879" y="326957"/>
            <a:ext cx="49066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Still more fun with Problem #6: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 small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mass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sits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stationary atop a frictionless ice dome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radius R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A tiny, tiny, tiny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gust of wind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just slightly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nudges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the mass off-center, and it begins to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slide down the dome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what angle will it leave the dome?</a:t>
            </a:r>
            <a:endParaRPr lang="en-US" sz="2400" dirty="0">
              <a:solidFill>
                <a:srgbClr val="FF0000"/>
              </a:solidFill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23.)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654240" y="4566687"/>
          <a:ext cx="131762" cy="14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3" imgW="114300" imgH="127000" progId="Equation.DSMT4">
                  <p:embed/>
                </p:oleObj>
              </mc:Choice>
              <mc:Fallback>
                <p:oleObj name="Equation" r:id="rId3" imgW="114300" imgH="1270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4240" y="4566687"/>
                        <a:ext cx="131762" cy="14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/>
          <p:nvPr/>
        </p:nvCxnSpPr>
        <p:spPr>
          <a:xfrm flipV="1">
            <a:off x="7080653" y="990600"/>
            <a:ext cx="1072747" cy="1377853"/>
          </a:xfrm>
          <a:prstGeom prst="line">
            <a:avLst/>
          </a:prstGeom>
          <a:ln w="12700" cmpd="sng">
            <a:solidFill>
              <a:srgbClr val="00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6657191" y="289949"/>
          <a:ext cx="265113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5" imgW="165100" imgH="127000" progId="Equation.DSMT4">
                  <p:embed/>
                </p:oleObj>
              </mc:Choice>
              <mc:Fallback>
                <p:oleObj name="Equation" r:id="rId5" imgW="165100" imgH="12700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57191" y="289949"/>
                        <a:ext cx="265113" cy="20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7124700" y="1757118"/>
          <a:ext cx="2032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7" imgW="127000" imgH="177800" progId="Equation.DSMT4">
                  <p:embed/>
                </p:oleObj>
              </mc:Choice>
              <mc:Fallback>
                <p:oleObj name="Equation" r:id="rId7" imgW="127000" imgH="17780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24700" y="1757118"/>
                        <a:ext cx="203200" cy="28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4522788" y="4791075"/>
          <a:ext cx="30511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9" imgW="1892300" imgH="787400" progId="Equation.DSMT4">
                  <p:embed/>
                </p:oleObj>
              </mc:Choice>
              <mc:Fallback>
                <p:oleObj name="Equation" r:id="rId9" imgW="1892300" imgH="78740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22788" y="4791075"/>
                        <a:ext cx="3051175" cy="127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3066565" y="6291691"/>
          <a:ext cx="3889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11" imgW="241300" imgH="165100" progId="Equation.DSMT4">
                  <p:embed/>
                </p:oleObj>
              </mc:Choice>
              <mc:Fallback>
                <p:oleObj name="Equation" r:id="rId11" imgW="241300" imgH="165100" progId="Equation.DSMT4">
                  <p:embed/>
                  <p:pic>
                    <p:nvPicPr>
                      <p:cNvPr id="49" name="Object 4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66565" y="6291691"/>
                        <a:ext cx="388937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2919413" y="4791075"/>
          <a:ext cx="266700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13" imgW="165100" imgH="152400" progId="Equation.DSMT4">
                  <p:embed/>
                </p:oleObj>
              </mc:Choice>
              <mc:Fallback>
                <p:oleObj name="Equation" r:id="rId13" imgW="165100" imgH="152400" progId="Equation.DSMT4">
                  <p:embed/>
                  <p:pic>
                    <p:nvPicPr>
                      <p:cNvPr id="51" name="Object 5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19413" y="4791075"/>
                        <a:ext cx="266700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3686721" y="5725548"/>
          <a:ext cx="146050" cy="14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15" imgW="127000" imgH="127000" progId="Equation.DSMT4">
                  <p:embed/>
                </p:oleObj>
              </mc:Choice>
              <mc:Fallback>
                <p:oleObj name="Equation" r:id="rId15" imgW="127000" imgH="127000" progId="Equation.DSMT4">
                  <p:embed/>
                  <p:pic>
                    <p:nvPicPr>
                      <p:cNvPr id="62" name="Object 6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86721" y="5725548"/>
                        <a:ext cx="146050" cy="14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Connector 59"/>
          <p:cNvCxnSpPr/>
          <p:nvPr/>
        </p:nvCxnSpPr>
        <p:spPr>
          <a:xfrm flipV="1">
            <a:off x="2385874" y="4418811"/>
            <a:ext cx="1300847" cy="2002250"/>
          </a:xfrm>
          <a:prstGeom prst="line">
            <a:avLst/>
          </a:prstGeom>
          <a:ln w="9525" cmpd="sng">
            <a:solidFill>
              <a:srgbClr val="00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987138">
            <a:off x="2205202" y="5477598"/>
            <a:ext cx="1611788" cy="2409"/>
          </a:xfrm>
          <a:prstGeom prst="line">
            <a:avLst/>
          </a:prstGeom>
          <a:ln w="9525" cmpd="sng">
            <a:solidFill>
              <a:srgbClr val="00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1980390">
            <a:off x="2821276" y="5283736"/>
            <a:ext cx="368300" cy="371475"/>
          </a:xfrm>
          <a:prstGeom prst="rect">
            <a:avLst/>
          </a:prstGeom>
          <a:solidFill>
            <a:srgbClr val="FF0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3006694" y="4914900"/>
            <a:ext cx="379087" cy="562468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76557" y="5515609"/>
            <a:ext cx="1" cy="966672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131604" y="2368453"/>
            <a:ext cx="3898096" cy="127000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 rot="5400000">
            <a:off x="7022172" y="437062"/>
            <a:ext cx="119913" cy="124409"/>
          </a:xfrm>
          <a:prstGeom prst="rect">
            <a:avLst/>
          </a:prstGeom>
          <a:solidFill>
            <a:srgbClr val="008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286750" y="945314"/>
            <a:ext cx="444500" cy="3459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7" idx="0"/>
          </p:cNvCxnSpPr>
          <p:nvPr/>
        </p:nvCxnSpPr>
        <p:spPr>
          <a:xfrm flipH="1">
            <a:off x="7080652" y="575099"/>
            <a:ext cx="2361" cy="1793354"/>
          </a:xfrm>
          <a:prstGeom prst="line">
            <a:avLst/>
          </a:prstGeom>
          <a:ln w="12700" cmpd="sng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5306630" y="575099"/>
            <a:ext cx="3552766" cy="3552766"/>
          </a:xfrm>
          <a:prstGeom prst="arc">
            <a:avLst>
              <a:gd name="adj1" fmla="val 10772903"/>
              <a:gd name="adj2" fmla="val 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73900" y="2037368"/>
            <a:ext cx="190500" cy="83532"/>
          </a:xfrm>
          <a:custGeom>
            <a:avLst/>
            <a:gdLst>
              <a:gd name="connsiteX0" fmla="*/ 0 w 190500"/>
              <a:gd name="connsiteY0" fmla="*/ 7332 h 83532"/>
              <a:gd name="connsiteX1" fmla="*/ 101600 w 190500"/>
              <a:gd name="connsiteY1" fmla="*/ 7332 h 83532"/>
              <a:gd name="connsiteX2" fmla="*/ 190500 w 190500"/>
              <a:gd name="connsiteY2" fmla="*/ 83532 h 8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83532">
                <a:moveTo>
                  <a:pt x="0" y="7332"/>
                </a:moveTo>
                <a:cubicBezTo>
                  <a:pt x="34925" y="982"/>
                  <a:pt x="69850" y="-5368"/>
                  <a:pt x="101600" y="7332"/>
                </a:cubicBezTo>
                <a:cubicBezTo>
                  <a:pt x="133350" y="20032"/>
                  <a:pt x="190500" y="83532"/>
                  <a:pt x="190500" y="83532"/>
                </a:cubicBezTo>
              </a:path>
            </a:pathLst>
          </a:cu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7520782" y="1291237"/>
          <a:ext cx="24447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17" imgW="152400" imgH="152400" progId="Equation.DSMT4">
                  <p:embed/>
                </p:oleObj>
              </mc:Choice>
              <mc:Fallback>
                <p:oleObj name="Equation" r:id="rId17" imgW="152400" imgH="152400" progId="Equation.DSMT4">
                  <p:embed/>
                  <p:pic>
                    <p:nvPicPr>
                      <p:cNvPr id="48" name="Object 4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520782" y="1291237"/>
                        <a:ext cx="244475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2"/>
          <p:cNvSpPr/>
          <p:nvPr/>
        </p:nvSpPr>
        <p:spPr>
          <a:xfrm rot="2332031">
            <a:off x="8168348" y="832774"/>
            <a:ext cx="119913" cy="124409"/>
          </a:xfrm>
          <a:prstGeom prst="rect">
            <a:avLst/>
          </a:prstGeom>
          <a:solidFill>
            <a:srgbClr val="008000">
              <a:alpha val="58000"/>
            </a:srgbClr>
          </a:solidFill>
          <a:ln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8443913" y="735013"/>
          <a:ext cx="284162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19" imgW="177800" imgH="203200" progId="Equation.DSMT4">
                  <p:embed/>
                </p:oleObj>
              </mc:Choice>
              <mc:Fallback>
                <p:oleObj name="Equation" r:id="rId19" imgW="177800" imgH="203200" progId="Equation.DSMT4">
                  <p:embed/>
                  <p:pic>
                    <p:nvPicPr>
                      <p:cNvPr id="56" name="Object 5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443913" y="735013"/>
                        <a:ext cx="284162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Straight Connector 56"/>
          <p:cNvCxnSpPr/>
          <p:nvPr/>
        </p:nvCxnSpPr>
        <p:spPr>
          <a:xfrm flipH="1">
            <a:off x="8217483" y="1013346"/>
            <a:ext cx="1" cy="1355107"/>
          </a:xfrm>
          <a:prstGeom prst="line">
            <a:avLst/>
          </a:prstGeom>
          <a:ln w="12700" cmpd="sng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7871618" y="1828800"/>
          <a:ext cx="7540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21" imgW="469900" imgH="177800" progId="Equation.DSMT4">
                  <p:embed/>
                </p:oleObj>
              </mc:Choice>
              <mc:Fallback>
                <p:oleObj name="Equation" r:id="rId21" imgW="469900" imgH="177800" progId="Equation.DSMT4">
                  <p:embed/>
                  <p:pic>
                    <p:nvPicPr>
                      <p:cNvPr id="58" name="Object 57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871618" y="1828800"/>
                        <a:ext cx="75406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12750" y="2435590"/>
            <a:ext cx="4656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There are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as usual,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two points of interest</a:t>
            </a:r>
            <a:endParaRPr lang="en-US" sz="2400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0368" y="2740926"/>
            <a:ext cx="84490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here.  WHENEVER YOU RUN into a problem like this where it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isn’t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at all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obvious how to proceed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just start writing down relationships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you know are true.  In this case, the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two that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should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jump out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at you are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energy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and the fact that the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body is moving centripetally at the lift-off point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Utilizing the latter first: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8127" y="4271174"/>
            <a:ext cx="2321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f.b.d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. at in general:</a:t>
            </a:r>
            <a:endParaRPr lang="en-US" sz="2000" dirty="0">
              <a:latin typeface="Apple Chancery"/>
              <a:cs typeface="Apple Chancery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2520950" y="5537834"/>
            <a:ext cx="447665" cy="675641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520950" y="6213475"/>
            <a:ext cx="415926" cy="26871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Object 66"/>
          <p:cNvGraphicFramePr>
            <a:graphicFrameLocks noChangeAspect="1"/>
          </p:cNvGraphicFramePr>
          <p:nvPr/>
        </p:nvGraphicFramePr>
        <p:xfrm>
          <a:off x="1906588" y="6419850"/>
          <a:ext cx="83978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23" imgW="520700" imgH="203200" progId="Equation.DSMT4">
                  <p:embed/>
                </p:oleObj>
              </mc:Choice>
              <mc:Fallback>
                <p:oleObj name="Equation" r:id="rId23" imgW="520700" imgH="203200" progId="Equation.DSMT4">
                  <p:embed/>
                  <p:pic>
                    <p:nvPicPr>
                      <p:cNvPr id="67" name="Object 66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906588" y="6419850"/>
                        <a:ext cx="839787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/>
        </p:nvGraphicFramePr>
        <p:xfrm>
          <a:off x="1731963" y="5592763"/>
          <a:ext cx="9017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quation" r:id="rId25" imgW="558800" imgH="203200" progId="Equation.DSMT4">
                  <p:embed/>
                </p:oleObj>
              </mc:Choice>
              <mc:Fallback>
                <p:oleObj name="Equation" r:id="rId25" imgW="558800" imgH="203200" progId="Equation.DSMT4">
                  <p:embed/>
                  <p:pic>
                    <p:nvPicPr>
                      <p:cNvPr id="68" name="Object 67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731963" y="5592763"/>
                        <a:ext cx="901700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86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9" grpId="0"/>
      <p:bldP spid="61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24.)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080653" y="990600"/>
            <a:ext cx="1072747" cy="1377853"/>
          </a:xfrm>
          <a:prstGeom prst="line">
            <a:avLst/>
          </a:prstGeom>
          <a:ln w="12700" cmpd="sng">
            <a:solidFill>
              <a:srgbClr val="00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6657191" y="289949"/>
          <a:ext cx="265113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3" imgW="165100" imgH="127000" progId="Equation.DSMT4">
                  <p:embed/>
                </p:oleObj>
              </mc:Choice>
              <mc:Fallback>
                <p:oleObj name="Equation" r:id="rId3" imgW="165100" imgH="12700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57191" y="289949"/>
                        <a:ext cx="265113" cy="20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7124700" y="1757118"/>
          <a:ext cx="2032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5" imgW="127000" imgH="177800" progId="Equation.DSMT4">
                  <p:embed/>
                </p:oleObj>
              </mc:Choice>
              <mc:Fallback>
                <p:oleObj name="Equation" r:id="rId5" imgW="127000" imgH="17780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24700" y="1757118"/>
                        <a:ext cx="203200" cy="28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849313" y="1158875"/>
          <a:ext cx="3154362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7" imgW="1955800" imgH="800100" progId="Equation.DSMT4">
                  <p:embed/>
                </p:oleObj>
              </mc:Choice>
              <mc:Fallback>
                <p:oleObj name="Equation" r:id="rId7" imgW="1955800" imgH="80010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9313" y="1158875"/>
                        <a:ext cx="3154362" cy="129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/>
          <p:cNvSpPr/>
          <p:nvPr/>
        </p:nvSpPr>
        <p:spPr>
          <a:xfrm>
            <a:off x="5131604" y="2368453"/>
            <a:ext cx="3898096" cy="127000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 rot="5400000">
            <a:off x="7022172" y="437062"/>
            <a:ext cx="119913" cy="124409"/>
          </a:xfrm>
          <a:prstGeom prst="rect">
            <a:avLst/>
          </a:prstGeom>
          <a:solidFill>
            <a:srgbClr val="008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286750" y="945314"/>
            <a:ext cx="444500" cy="3459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7" idx="0"/>
          </p:cNvCxnSpPr>
          <p:nvPr/>
        </p:nvCxnSpPr>
        <p:spPr>
          <a:xfrm flipH="1">
            <a:off x="7080652" y="575099"/>
            <a:ext cx="2361" cy="1793354"/>
          </a:xfrm>
          <a:prstGeom prst="line">
            <a:avLst/>
          </a:prstGeom>
          <a:ln w="12700" cmpd="sng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5306630" y="575099"/>
            <a:ext cx="3552766" cy="3552766"/>
          </a:xfrm>
          <a:prstGeom prst="arc">
            <a:avLst>
              <a:gd name="adj1" fmla="val 10772903"/>
              <a:gd name="adj2" fmla="val 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73900" y="2037368"/>
            <a:ext cx="190500" cy="83532"/>
          </a:xfrm>
          <a:custGeom>
            <a:avLst/>
            <a:gdLst>
              <a:gd name="connsiteX0" fmla="*/ 0 w 190500"/>
              <a:gd name="connsiteY0" fmla="*/ 7332 h 83532"/>
              <a:gd name="connsiteX1" fmla="*/ 101600 w 190500"/>
              <a:gd name="connsiteY1" fmla="*/ 7332 h 83532"/>
              <a:gd name="connsiteX2" fmla="*/ 190500 w 190500"/>
              <a:gd name="connsiteY2" fmla="*/ 83532 h 8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83532">
                <a:moveTo>
                  <a:pt x="0" y="7332"/>
                </a:moveTo>
                <a:cubicBezTo>
                  <a:pt x="34925" y="982"/>
                  <a:pt x="69850" y="-5368"/>
                  <a:pt x="101600" y="7332"/>
                </a:cubicBezTo>
                <a:cubicBezTo>
                  <a:pt x="133350" y="20032"/>
                  <a:pt x="190500" y="83532"/>
                  <a:pt x="190500" y="83532"/>
                </a:cubicBezTo>
              </a:path>
            </a:pathLst>
          </a:cu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7520782" y="1291237"/>
          <a:ext cx="24447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9" imgW="152400" imgH="152400" progId="Equation.DSMT4">
                  <p:embed/>
                </p:oleObj>
              </mc:Choice>
              <mc:Fallback>
                <p:oleObj name="Equation" r:id="rId9" imgW="152400" imgH="152400" progId="Equation.DSMT4">
                  <p:embed/>
                  <p:pic>
                    <p:nvPicPr>
                      <p:cNvPr id="48" name="Object 4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20782" y="1291237"/>
                        <a:ext cx="244475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2"/>
          <p:cNvSpPr/>
          <p:nvPr/>
        </p:nvSpPr>
        <p:spPr>
          <a:xfrm rot="2332031">
            <a:off x="8168348" y="832774"/>
            <a:ext cx="119913" cy="124409"/>
          </a:xfrm>
          <a:prstGeom prst="rect">
            <a:avLst/>
          </a:prstGeom>
          <a:solidFill>
            <a:srgbClr val="008000">
              <a:alpha val="58000"/>
            </a:srgbClr>
          </a:solidFill>
          <a:ln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8443913" y="735013"/>
          <a:ext cx="284162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11" imgW="177800" imgH="203200" progId="Equation.DSMT4">
                  <p:embed/>
                </p:oleObj>
              </mc:Choice>
              <mc:Fallback>
                <p:oleObj name="Equation" r:id="rId11" imgW="177800" imgH="203200" progId="Equation.DSMT4">
                  <p:embed/>
                  <p:pic>
                    <p:nvPicPr>
                      <p:cNvPr id="56" name="Object 5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443913" y="735013"/>
                        <a:ext cx="284162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Straight Connector 56"/>
          <p:cNvCxnSpPr/>
          <p:nvPr/>
        </p:nvCxnSpPr>
        <p:spPr>
          <a:xfrm flipH="1">
            <a:off x="8217483" y="1013346"/>
            <a:ext cx="1" cy="1355107"/>
          </a:xfrm>
          <a:prstGeom prst="line">
            <a:avLst/>
          </a:prstGeom>
          <a:ln w="12700" cmpd="sng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7871618" y="1828800"/>
          <a:ext cx="7540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13" imgW="469900" imgH="177800" progId="Equation.DSMT4">
                  <p:embed/>
                </p:oleObj>
              </mc:Choice>
              <mc:Fallback>
                <p:oleObj name="Equation" r:id="rId13" imgW="469900" imgH="177800" progId="Equation.DSMT4">
                  <p:embed/>
                  <p:pic>
                    <p:nvPicPr>
                      <p:cNvPr id="58" name="Object 5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871618" y="1828800"/>
                        <a:ext cx="75406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238127" y="276026"/>
            <a:ext cx="4656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pple Chancery"/>
                <a:cs typeface="Apple Chancery"/>
              </a:rPr>
              <a:t>At lift-off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the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normal force goes to zero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which means: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1700213" y="2349500"/>
          <a:ext cx="23145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15" imgW="1435100" imgH="736600" progId="Equation.DSMT4">
                  <p:embed/>
                </p:oleObj>
              </mc:Choice>
              <mc:Fallback>
                <p:oleObj name="Equation" r:id="rId15" imgW="1435100" imgH="73660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00213" y="2349500"/>
                        <a:ext cx="2314575" cy="118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/>
          <p:cNvCxnSpPr/>
          <p:nvPr/>
        </p:nvCxnSpPr>
        <p:spPr>
          <a:xfrm flipV="1">
            <a:off x="1452563" y="1445966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2"/>
          <p:cNvGraphicFramePr>
            <a:graphicFrameLocks noChangeAspect="1"/>
          </p:cNvGraphicFramePr>
          <p:nvPr/>
        </p:nvGraphicFramePr>
        <p:xfrm>
          <a:off x="1758951" y="1279275"/>
          <a:ext cx="168275" cy="202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Equation" r:id="rId17" imgW="127000" imgH="152400" progId="Equation.DSMT4">
                  <p:embed/>
                </p:oleObj>
              </mc:Choice>
              <mc:Fallback>
                <p:oleObj name="Equation" r:id="rId17" imgW="127000" imgH="152400" progId="Equation.DSMT4">
                  <p:embed/>
                  <p:pic>
                    <p:nvPicPr>
                      <p:cNvPr id="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1" y="1279275"/>
                        <a:ext cx="168275" cy="202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261940" y="3603960"/>
            <a:ext cx="8621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What about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energy?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2722563" y="4994275"/>
          <a:ext cx="3640137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Equation" r:id="rId19" imgW="2489200" imgH="1079500" progId="Equation.DSMT4">
                  <p:embed/>
                </p:oleObj>
              </mc:Choice>
              <mc:Fallback>
                <p:oleObj name="Equation" r:id="rId19" imgW="2489200" imgH="1079500" progId="Equation.DSMT4">
                  <p:embed/>
                  <p:pic>
                    <p:nvPicPr>
                      <p:cNvPr id="54" name="Object 5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722563" y="4994275"/>
                        <a:ext cx="3640137" cy="158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/>
          <p:cNvGraphicFramePr>
            <a:graphicFrameLocks noChangeAspect="1"/>
          </p:cNvGraphicFramePr>
          <p:nvPr/>
        </p:nvGraphicFramePr>
        <p:xfrm>
          <a:off x="2119313" y="4243388"/>
          <a:ext cx="43830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Equation" r:id="rId21" imgW="2997200" imgH="266700" progId="Equation.DSMT4">
                  <p:embed/>
                </p:oleObj>
              </mc:Choice>
              <mc:Fallback>
                <p:oleObj name="Equation" r:id="rId21" imgW="2997200" imgH="266700" progId="Equation.DSMT4">
                  <p:embed/>
                  <p:pic>
                    <p:nvPicPr>
                      <p:cNvPr id="69" name="Object 6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119313" y="4243388"/>
                        <a:ext cx="4383087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/>
        </p:nvGraphicFramePr>
        <p:xfrm>
          <a:off x="2119313" y="4548187"/>
          <a:ext cx="47180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Equation" r:id="rId23" imgW="3225800" imgH="393700" progId="Equation.DSMT4">
                  <p:embed/>
                </p:oleObj>
              </mc:Choice>
              <mc:Fallback>
                <p:oleObj name="Equation" r:id="rId23" imgW="3225800" imgH="393700" progId="Equation.DSMT4">
                  <p:embed/>
                  <p:pic>
                    <p:nvPicPr>
                      <p:cNvPr id="70" name="Object 6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9313" y="4548187"/>
                        <a:ext cx="4718050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Straight Connector 70"/>
          <p:cNvCxnSpPr/>
          <p:nvPr/>
        </p:nvCxnSpPr>
        <p:spPr>
          <a:xfrm flipV="1">
            <a:off x="3046413" y="5106743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208338" y="5124450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3297238" y="5142157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141788" y="5073163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303713" y="5090870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951288" y="5090870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189538" y="5090870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557838" y="5073163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5338763" y="5073163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119313" y="2588966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146426" y="2601666"/>
            <a:ext cx="298450" cy="39052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57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40956" y="979586"/>
            <a:ext cx="4475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            That would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change the initial gravitational potential energy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mg(2R)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yielding: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40956" y="676136"/>
            <a:ext cx="4475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We could </a:t>
            </a:r>
            <a:r>
              <a:rPr lang="en-US" sz="2000" dirty="0">
                <a:solidFill>
                  <a:srgbClr val="FF0000"/>
                </a:solidFill>
                <a:latin typeface="Apple Chancery"/>
                <a:cs typeface="Apple Chancery"/>
              </a:rPr>
              <a:t>extend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the ramp upward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as shown.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20" name="Arc 19"/>
          <p:cNvSpPr/>
          <p:nvPr/>
        </p:nvSpPr>
        <p:spPr>
          <a:xfrm>
            <a:off x="5319330" y="2312742"/>
            <a:ext cx="3552766" cy="3552766"/>
          </a:xfrm>
          <a:prstGeom prst="arc">
            <a:avLst>
              <a:gd name="adj1" fmla="val 16203212"/>
              <a:gd name="adj2" fmla="val 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25.)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38127" y="276026"/>
            <a:ext cx="4778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And how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might we make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more exciting?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50" name="Arc 49"/>
          <p:cNvSpPr/>
          <p:nvPr/>
        </p:nvSpPr>
        <p:spPr>
          <a:xfrm>
            <a:off x="5319741" y="-1243200"/>
            <a:ext cx="3552766" cy="3552766"/>
          </a:xfrm>
          <a:prstGeom prst="arc">
            <a:avLst>
              <a:gd name="adj1" fmla="val 5396521"/>
              <a:gd name="adj2" fmla="val 10873067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44304" y="227433"/>
            <a:ext cx="3898096" cy="4005663"/>
            <a:chOff x="5144304" y="227433"/>
            <a:chExt cx="3898096" cy="4005663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7093353" y="2728243"/>
              <a:ext cx="1072747" cy="1377853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5" name="Object 44"/>
            <p:cNvGraphicFramePr>
              <a:graphicFrameLocks noChangeAspect="1"/>
            </p:cNvGraphicFramePr>
            <p:nvPr/>
          </p:nvGraphicFramePr>
          <p:xfrm>
            <a:off x="5491182" y="560002"/>
            <a:ext cx="265113" cy="204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0" name="Equation" r:id="rId3" imgW="165100" imgH="127000" progId="Equation.DSMT4">
                    <p:embed/>
                  </p:oleObj>
                </mc:Choice>
                <mc:Fallback>
                  <p:oleObj name="Equation" r:id="rId3" imgW="165100" imgH="127000" progId="Equation.DSMT4">
                    <p:embed/>
                    <p:pic>
                      <p:nvPicPr>
                        <p:cNvPr id="45" name="Object 4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491182" y="560002"/>
                          <a:ext cx="265113" cy="204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/>
            <p:cNvGraphicFramePr>
              <a:graphicFrameLocks noChangeAspect="1"/>
            </p:cNvGraphicFramePr>
            <p:nvPr/>
          </p:nvGraphicFramePr>
          <p:xfrm>
            <a:off x="7137400" y="3494761"/>
            <a:ext cx="203200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1" name="Equation" r:id="rId5" imgW="127000" imgH="177800" progId="Equation.DSMT4">
                    <p:embed/>
                  </p:oleObj>
                </mc:Choice>
                <mc:Fallback>
                  <p:oleObj name="Equation" r:id="rId5" imgW="127000" imgH="177800" progId="Equation.DSMT4">
                    <p:embed/>
                    <p:pic>
                      <p:nvPicPr>
                        <p:cNvPr id="36" name="Object 3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137400" y="3494761"/>
                          <a:ext cx="203200" cy="2873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Rectangle 46"/>
            <p:cNvSpPr/>
            <p:nvPr/>
          </p:nvSpPr>
          <p:spPr>
            <a:xfrm>
              <a:off x="5144304" y="4106096"/>
              <a:ext cx="3898096" cy="127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5400000">
              <a:off x="5322873" y="472905"/>
              <a:ext cx="119913" cy="124409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8299450" y="2682957"/>
              <a:ext cx="444500" cy="34592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20" idx="0"/>
            </p:cNvCxnSpPr>
            <p:nvPr/>
          </p:nvCxnSpPr>
          <p:spPr>
            <a:xfrm>
              <a:off x="7086600" y="534107"/>
              <a:ext cx="10773" cy="1778636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7086600" y="3775011"/>
              <a:ext cx="190500" cy="83532"/>
            </a:xfrm>
            <a:custGeom>
              <a:avLst/>
              <a:gdLst>
                <a:gd name="connsiteX0" fmla="*/ 0 w 190500"/>
                <a:gd name="connsiteY0" fmla="*/ 7332 h 83532"/>
                <a:gd name="connsiteX1" fmla="*/ 101600 w 190500"/>
                <a:gd name="connsiteY1" fmla="*/ 7332 h 83532"/>
                <a:gd name="connsiteX2" fmla="*/ 190500 w 190500"/>
                <a:gd name="connsiteY2" fmla="*/ 83532 h 8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500" h="83532">
                  <a:moveTo>
                    <a:pt x="0" y="7332"/>
                  </a:moveTo>
                  <a:cubicBezTo>
                    <a:pt x="34925" y="982"/>
                    <a:pt x="69850" y="-5368"/>
                    <a:pt x="101600" y="7332"/>
                  </a:cubicBezTo>
                  <a:cubicBezTo>
                    <a:pt x="133350" y="20032"/>
                    <a:pt x="190500" y="83532"/>
                    <a:pt x="190500" y="83532"/>
                  </a:cubicBezTo>
                </a:path>
              </a:pathLst>
            </a:cu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8" name="Object 47"/>
            <p:cNvGraphicFramePr>
              <a:graphicFrameLocks noChangeAspect="1"/>
            </p:cNvGraphicFramePr>
            <p:nvPr/>
          </p:nvGraphicFramePr>
          <p:xfrm>
            <a:off x="7533482" y="3028880"/>
            <a:ext cx="244475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2" name="Equation" r:id="rId7" imgW="152400" imgH="152400" progId="Equation.DSMT4">
                    <p:embed/>
                  </p:oleObj>
                </mc:Choice>
                <mc:Fallback>
                  <p:oleObj name="Equation" r:id="rId7" imgW="152400" imgH="152400" progId="Equation.DSMT4">
                    <p:embed/>
                    <p:pic>
                      <p:nvPicPr>
                        <p:cNvPr id="48" name="Object 4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533482" y="3028880"/>
                          <a:ext cx="244475" cy="246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Rectangle 52"/>
            <p:cNvSpPr/>
            <p:nvPr/>
          </p:nvSpPr>
          <p:spPr>
            <a:xfrm rot="2332031">
              <a:off x="8181048" y="2570417"/>
              <a:ext cx="119913" cy="124409"/>
            </a:xfrm>
            <a:prstGeom prst="rect">
              <a:avLst/>
            </a:prstGeom>
            <a:solidFill>
              <a:srgbClr val="008000">
                <a:alpha val="58000"/>
              </a:srgbClr>
            </a:solidFill>
            <a:ln>
              <a:solidFill>
                <a:srgbClr val="00000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6" name="Object 55"/>
            <p:cNvGraphicFramePr>
              <a:graphicFrameLocks noChangeAspect="1"/>
            </p:cNvGraphicFramePr>
            <p:nvPr/>
          </p:nvGraphicFramePr>
          <p:xfrm>
            <a:off x="8456613" y="2472656"/>
            <a:ext cx="284162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3" name="Equation" r:id="rId9" imgW="177800" imgH="203200" progId="Equation.DSMT4">
                    <p:embed/>
                  </p:oleObj>
                </mc:Choice>
                <mc:Fallback>
                  <p:oleObj name="Equation" r:id="rId9" imgW="177800" imgH="203200" progId="Equation.DSMT4">
                    <p:embed/>
                    <p:pic>
                      <p:nvPicPr>
                        <p:cNvPr id="56" name="Object 5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456613" y="2472656"/>
                          <a:ext cx="284162" cy="3286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7" name="Straight Connector 56"/>
            <p:cNvCxnSpPr/>
            <p:nvPr/>
          </p:nvCxnSpPr>
          <p:spPr>
            <a:xfrm flipH="1">
              <a:off x="8230183" y="2750989"/>
              <a:ext cx="1" cy="1355107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8" name="Object 57"/>
            <p:cNvGraphicFramePr>
              <a:graphicFrameLocks noChangeAspect="1"/>
            </p:cNvGraphicFramePr>
            <p:nvPr/>
          </p:nvGraphicFramePr>
          <p:xfrm>
            <a:off x="7884318" y="3566443"/>
            <a:ext cx="754063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4" name="Equation" r:id="rId11" imgW="469900" imgH="177800" progId="Equation.DSMT4">
                    <p:embed/>
                  </p:oleObj>
                </mc:Choice>
                <mc:Fallback>
                  <p:oleObj name="Equation" r:id="rId11" imgW="469900" imgH="177800" progId="Equation.DSMT4">
                    <p:embed/>
                    <p:pic>
                      <p:nvPicPr>
                        <p:cNvPr id="58" name="Object 57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884318" y="3566443"/>
                          <a:ext cx="754063" cy="2873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9" name="Straight Connector 48"/>
            <p:cNvCxnSpPr/>
            <p:nvPr/>
          </p:nvCxnSpPr>
          <p:spPr>
            <a:xfrm flipH="1">
              <a:off x="5445034" y="534107"/>
              <a:ext cx="1641566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4" name="Object 63"/>
            <p:cNvGraphicFramePr>
              <a:graphicFrameLocks noChangeAspect="1"/>
            </p:cNvGraphicFramePr>
            <p:nvPr/>
          </p:nvGraphicFramePr>
          <p:xfrm>
            <a:off x="7154862" y="1288980"/>
            <a:ext cx="244475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5" name="Equation" r:id="rId13" imgW="152400" imgH="152400" progId="Equation.DSMT4">
                    <p:embed/>
                  </p:oleObj>
                </mc:Choice>
                <mc:Fallback>
                  <p:oleObj name="Equation" r:id="rId13" imgW="152400" imgH="152400" progId="Equation.DSMT4">
                    <p:embed/>
                    <p:pic>
                      <p:nvPicPr>
                        <p:cNvPr id="64" name="Object 6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154862" y="1288980"/>
                          <a:ext cx="244475" cy="246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64"/>
            <p:cNvGraphicFramePr>
              <a:graphicFrameLocks noChangeAspect="1"/>
            </p:cNvGraphicFramePr>
            <p:nvPr/>
          </p:nvGraphicFramePr>
          <p:xfrm>
            <a:off x="6113462" y="227433"/>
            <a:ext cx="244475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6" name="Equation" r:id="rId14" imgW="152400" imgH="152400" progId="Equation.DSMT4">
                    <p:embed/>
                  </p:oleObj>
                </mc:Choice>
                <mc:Fallback>
                  <p:oleObj name="Equation" r:id="rId14" imgW="152400" imgH="152400" progId="Equation.DSMT4">
                    <p:embed/>
                    <p:pic>
                      <p:nvPicPr>
                        <p:cNvPr id="65" name="Object 6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113462" y="227433"/>
                          <a:ext cx="244475" cy="246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8" name="Straight Connector 27"/>
            <p:cNvCxnSpPr>
              <a:stCxn id="20" idx="0"/>
            </p:cNvCxnSpPr>
            <p:nvPr/>
          </p:nvCxnSpPr>
          <p:spPr>
            <a:xfrm flipH="1">
              <a:off x="7086600" y="2312743"/>
              <a:ext cx="10773" cy="1793353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7" name="Object 66"/>
          <p:cNvGraphicFramePr>
            <a:graphicFrameLocks noChangeAspect="1"/>
          </p:cNvGraphicFramePr>
          <p:nvPr/>
        </p:nvGraphicFramePr>
        <p:xfrm>
          <a:off x="298450" y="2236788"/>
          <a:ext cx="4846638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" name="Equation" r:id="rId15" imgW="3314700" imgH="584200" progId="Equation.DSMT4">
                  <p:embed/>
                </p:oleObj>
              </mc:Choice>
              <mc:Fallback>
                <p:oleObj name="Equation" r:id="rId15" imgW="3314700" imgH="584200" progId="Equation.DSMT4">
                  <p:embed/>
                  <p:pic>
                    <p:nvPicPr>
                      <p:cNvPr id="67" name="Object 6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8450" y="2236788"/>
                        <a:ext cx="4846638" cy="855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12369" y="3274943"/>
            <a:ext cx="473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We could additionally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add a spring at the top (not shown)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which would also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change the initial potential energy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yielding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/>
        </p:nvGraphicFramePr>
        <p:xfrm>
          <a:off x="890588" y="4519613"/>
          <a:ext cx="57943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tion" r:id="rId17" imgW="3962400" imgH="635000" progId="Equation.DSMT4">
                  <p:embed/>
                </p:oleObj>
              </mc:Choice>
              <mc:Fallback>
                <p:oleObj name="Equation" r:id="rId17" imgW="3962400" imgH="635000" progId="Equation.DSMT4">
                  <p:embed/>
                  <p:pic>
                    <p:nvPicPr>
                      <p:cNvPr id="69" name="Object 6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90588" y="4519613"/>
                        <a:ext cx="5794375" cy="93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127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6" grpId="0"/>
      <p:bldP spid="20" grpId="0" animBg="1"/>
      <p:bldP spid="50" grpId="0" animBg="1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V="1">
            <a:off x="7093353" y="2728243"/>
            <a:ext cx="1072747" cy="1377853"/>
          </a:xfrm>
          <a:prstGeom prst="line">
            <a:avLst/>
          </a:prstGeom>
          <a:ln w="12700" cmpd="sng">
            <a:solidFill>
              <a:srgbClr val="00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5491182" y="560002"/>
          <a:ext cx="265113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3" imgW="165100" imgH="127000" progId="Equation.DSMT4">
                  <p:embed/>
                </p:oleObj>
              </mc:Choice>
              <mc:Fallback>
                <p:oleObj name="Equation" r:id="rId3" imgW="165100" imgH="12700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91182" y="560002"/>
                        <a:ext cx="265113" cy="20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7137400" y="3494761"/>
          <a:ext cx="2032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5" imgW="127000" imgH="177800" progId="Equation.DSMT4">
                  <p:embed/>
                </p:oleObj>
              </mc:Choice>
              <mc:Fallback>
                <p:oleObj name="Equation" r:id="rId5" imgW="127000" imgH="17780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37400" y="3494761"/>
                        <a:ext cx="203200" cy="28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/>
          <p:cNvSpPr/>
          <p:nvPr/>
        </p:nvSpPr>
        <p:spPr>
          <a:xfrm>
            <a:off x="5144304" y="4106096"/>
            <a:ext cx="3898096" cy="127000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 rot="5400000">
            <a:off x="5322873" y="472905"/>
            <a:ext cx="119913" cy="124409"/>
          </a:xfrm>
          <a:prstGeom prst="rect">
            <a:avLst/>
          </a:prstGeom>
          <a:solidFill>
            <a:srgbClr val="008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299450" y="2682957"/>
            <a:ext cx="444500" cy="3459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7" idx="0"/>
          </p:cNvCxnSpPr>
          <p:nvPr/>
        </p:nvCxnSpPr>
        <p:spPr>
          <a:xfrm>
            <a:off x="7086600" y="534107"/>
            <a:ext cx="6752" cy="3571989"/>
          </a:xfrm>
          <a:prstGeom prst="line">
            <a:avLst/>
          </a:prstGeom>
          <a:ln w="12700" cmpd="sng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5319330" y="2312742"/>
            <a:ext cx="3552766" cy="3552766"/>
          </a:xfrm>
          <a:prstGeom prst="arc">
            <a:avLst>
              <a:gd name="adj1" fmla="val 16203212"/>
              <a:gd name="adj2" fmla="val 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86600" y="3775011"/>
            <a:ext cx="190500" cy="83532"/>
          </a:xfrm>
          <a:custGeom>
            <a:avLst/>
            <a:gdLst>
              <a:gd name="connsiteX0" fmla="*/ 0 w 190500"/>
              <a:gd name="connsiteY0" fmla="*/ 7332 h 83532"/>
              <a:gd name="connsiteX1" fmla="*/ 101600 w 190500"/>
              <a:gd name="connsiteY1" fmla="*/ 7332 h 83532"/>
              <a:gd name="connsiteX2" fmla="*/ 190500 w 190500"/>
              <a:gd name="connsiteY2" fmla="*/ 83532 h 8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83532">
                <a:moveTo>
                  <a:pt x="0" y="7332"/>
                </a:moveTo>
                <a:cubicBezTo>
                  <a:pt x="34925" y="982"/>
                  <a:pt x="69850" y="-5368"/>
                  <a:pt x="101600" y="7332"/>
                </a:cubicBezTo>
                <a:cubicBezTo>
                  <a:pt x="133350" y="20032"/>
                  <a:pt x="190500" y="83532"/>
                  <a:pt x="190500" y="83532"/>
                </a:cubicBezTo>
              </a:path>
            </a:pathLst>
          </a:cu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7533482" y="3028880"/>
          <a:ext cx="24447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7" imgW="152400" imgH="152400" progId="Equation.DSMT4">
                  <p:embed/>
                </p:oleObj>
              </mc:Choice>
              <mc:Fallback>
                <p:oleObj name="Equation" r:id="rId7" imgW="152400" imgH="152400" progId="Equation.DSMT4">
                  <p:embed/>
                  <p:pic>
                    <p:nvPicPr>
                      <p:cNvPr id="48" name="Object 4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33482" y="3028880"/>
                        <a:ext cx="244475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2"/>
          <p:cNvSpPr/>
          <p:nvPr/>
        </p:nvSpPr>
        <p:spPr>
          <a:xfrm rot="2332031">
            <a:off x="8181048" y="2570417"/>
            <a:ext cx="119913" cy="124409"/>
          </a:xfrm>
          <a:prstGeom prst="rect">
            <a:avLst/>
          </a:prstGeom>
          <a:solidFill>
            <a:srgbClr val="008000">
              <a:alpha val="58000"/>
            </a:srgbClr>
          </a:solidFill>
          <a:ln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8456613" y="2472656"/>
          <a:ext cx="284162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9" imgW="177800" imgH="203200" progId="Equation.DSMT4">
                  <p:embed/>
                </p:oleObj>
              </mc:Choice>
              <mc:Fallback>
                <p:oleObj name="Equation" r:id="rId9" imgW="177800" imgH="203200" progId="Equation.DSMT4">
                  <p:embed/>
                  <p:pic>
                    <p:nvPicPr>
                      <p:cNvPr id="56" name="Object 5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456613" y="2472656"/>
                        <a:ext cx="284162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Straight Connector 56"/>
          <p:cNvCxnSpPr/>
          <p:nvPr/>
        </p:nvCxnSpPr>
        <p:spPr>
          <a:xfrm flipH="1">
            <a:off x="8230183" y="2750989"/>
            <a:ext cx="1" cy="1355107"/>
          </a:xfrm>
          <a:prstGeom prst="line">
            <a:avLst/>
          </a:prstGeom>
          <a:ln w="12700" cmpd="sng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7884318" y="3566443"/>
          <a:ext cx="7540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Equation" r:id="rId11" imgW="469900" imgH="177800" progId="Equation.DSMT4">
                  <p:embed/>
                </p:oleObj>
              </mc:Choice>
              <mc:Fallback>
                <p:oleObj name="Equation" r:id="rId11" imgW="469900" imgH="177800" progId="Equation.DSMT4">
                  <p:embed/>
                  <p:pic>
                    <p:nvPicPr>
                      <p:cNvPr id="58" name="Object 5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884318" y="3566443"/>
                        <a:ext cx="75406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26.)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5445034" y="534107"/>
            <a:ext cx="1641566" cy="0"/>
          </a:xfrm>
          <a:prstGeom prst="line">
            <a:avLst/>
          </a:prstGeom>
          <a:ln w="12700" cmpd="sng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>
            <a:off x="5319741" y="-1243200"/>
            <a:ext cx="3552766" cy="3552766"/>
          </a:xfrm>
          <a:prstGeom prst="arc">
            <a:avLst>
              <a:gd name="adj1" fmla="val 5396521"/>
              <a:gd name="adj2" fmla="val 10873067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7154862" y="1288980"/>
          <a:ext cx="24447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Equation" r:id="rId13" imgW="152400" imgH="152400" progId="Equation.DSMT4">
                  <p:embed/>
                </p:oleObj>
              </mc:Choice>
              <mc:Fallback>
                <p:oleObj name="Equation" r:id="rId13" imgW="152400" imgH="152400" progId="Equation.DSMT4">
                  <p:embed/>
                  <p:pic>
                    <p:nvPicPr>
                      <p:cNvPr id="64" name="Object 6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4862" y="1288980"/>
                        <a:ext cx="244475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6113462" y="227433"/>
          <a:ext cx="24447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14" imgW="152400" imgH="152400" progId="Equation.DSMT4">
                  <p:embed/>
                </p:oleObj>
              </mc:Choice>
              <mc:Fallback>
                <p:oleObj name="Equation" r:id="rId14" imgW="152400" imgH="152400" progId="Equation.DSMT4">
                  <p:embed/>
                  <p:pic>
                    <p:nvPicPr>
                      <p:cNvPr id="65" name="Object 6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3462" y="227433"/>
                        <a:ext cx="244475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540956" y="935037"/>
            <a:ext cx="4475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And, of course, we could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add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to all of that </a:t>
            </a:r>
            <a:r>
              <a:rPr lang="en-US" sz="2000" dirty="0" err="1">
                <a:solidFill>
                  <a:srgbClr val="FF0000"/>
                </a:solidFill>
                <a:latin typeface="Times New Roman"/>
                <a:cs typeface="Times New Roman"/>
              </a:rPr>
              <a:t>jello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that would take out, say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300 joules of energy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/>
        </p:nvGraphicFramePr>
        <p:xfrm>
          <a:off x="330200" y="2254250"/>
          <a:ext cx="59610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15" imgW="4076700" imgH="635000" progId="Equation.DSMT4">
                  <p:embed/>
                </p:oleObj>
              </mc:Choice>
              <mc:Fallback>
                <p:oleObj name="Equation" r:id="rId15" imgW="4076700" imgH="635000" progId="Equation.DSMT4">
                  <p:embed/>
                  <p:pic>
                    <p:nvPicPr>
                      <p:cNvPr id="69" name="Object 6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0200" y="2254250"/>
                        <a:ext cx="5961063" cy="93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40956" y="4719637"/>
            <a:ext cx="83315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None of these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changes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would alter the centripetal force part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of the problem, but they would alter the energy part. 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The energy APPROACH wouldn’t change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though.  </a:t>
            </a:r>
            <a:r>
              <a:rPr lang="en-US" sz="2000" dirty="0">
                <a:solidFill>
                  <a:srgbClr val="3366FF"/>
                </a:solidFill>
                <a:latin typeface="Times New Roman"/>
                <a:cs typeface="Times New Roman"/>
              </a:rPr>
              <a:t>Look to see what’s happening at the beginning of the interval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Look to see what’s happening at the end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</a:t>
            </a:r>
            <a:r>
              <a:rPr lang="en-US" sz="2000" dirty="0">
                <a:solidFill>
                  <a:srgbClr val="008000"/>
                </a:solidFill>
                <a:latin typeface="Times New Roman"/>
                <a:cs typeface="Times New Roman"/>
              </a:rPr>
              <a:t>Look to see what happened 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during</a:t>
            </a:r>
            <a:r>
              <a:rPr lang="en-US" sz="2000" dirty="0">
                <a:solidFill>
                  <a:srgbClr val="008000"/>
                </a:solidFill>
                <a:latin typeface="Times New Roman"/>
                <a:cs typeface="Times New Roman"/>
              </a:rPr>
              <a:t> the interval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It’s simple!</a:t>
            </a:r>
            <a:endParaRPr lang="en-US" sz="2400" dirty="0">
              <a:solidFill>
                <a:srgbClr val="FF0000"/>
              </a:solidFill>
              <a:latin typeface="Apple Chancery"/>
              <a:cs typeface="Apple Chancery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45034" y="2095500"/>
            <a:ext cx="3579903" cy="2012885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7845425" y="2095500"/>
          <a:ext cx="4540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17" imgW="330200" imgH="203200" progId="Equation.DSMT4">
                  <p:embed/>
                </p:oleObj>
              </mc:Choice>
              <mc:Fallback>
                <p:oleObj name="Equation" r:id="rId17" imgW="330200" imgH="2032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845425" y="2095500"/>
                        <a:ext cx="454025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569657" y="1552064"/>
            <a:ext cx="112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yielding: </a:t>
            </a:r>
            <a:endParaRPr lang="en-US" sz="24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57698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8" grpId="1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 Multiple choice questions, as usual</a:t>
            </a:r>
          </a:p>
          <a:p>
            <a:r>
              <a:rPr lang="en-US" dirty="0"/>
              <a:t>  Skills:</a:t>
            </a:r>
          </a:p>
          <a:p>
            <a:pPr lvl="1"/>
            <a:r>
              <a:rPr lang="en-US" dirty="0"/>
              <a:t>What is a dot product? How do we “dot” two vectors? What does theta represent in that equation?  How do you determine the angle between the line of two vectors? </a:t>
            </a:r>
          </a:p>
          <a:p>
            <a:pPr lvl="1"/>
            <a:r>
              <a:rPr lang="en-US" dirty="0"/>
              <a:t>Be able to determine work using the various definitions of work (                                    ,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Know the potential energy functions for objects close to the surface of the earth (U</a:t>
            </a:r>
            <a:r>
              <a:rPr lang="en-US" baseline="-25000" dirty="0"/>
              <a:t>g</a:t>
            </a:r>
            <a:r>
              <a:rPr lang="en-US" dirty="0"/>
              <a:t>) and for springs (</a:t>
            </a:r>
            <a:r>
              <a:rPr lang="en-US" dirty="0" err="1"/>
              <a:t>U</a:t>
            </a:r>
            <a:r>
              <a:rPr lang="en-US" baseline="-25000" dirty="0" err="1"/>
              <a:t>spr</a:t>
            </a:r>
            <a:r>
              <a:rPr lang="en-US" dirty="0"/>
              <a:t>), as well as equations for those and KE</a:t>
            </a:r>
            <a:endParaRPr lang="en-US" b="0" dirty="0"/>
          </a:p>
          <a:p>
            <a:pPr lvl="1"/>
            <a:r>
              <a:rPr lang="en-US" dirty="0"/>
              <a:t>Know what conservative vs. </a:t>
            </a:r>
            <a:r>
              <a:rPr lang="en-US" dirty="0" err="1"/>
              <a:t>nonconservative</a:t>
            </a:r>
            <a:r>
              <a:rPr lang="en-US" dirty="0"/>
              <a:t> forces are and what that means in terms of work/energy</a:t>
            </a:r>
          </a:p>
          <a:p>
            <a:pPr lvl="1"/>
            <a:r>
              <a:rPr lang="en-US" b="0" dirty="0"/>
              <a:t>Know what power is (in terms of energy) and its units (not much on this)</a:t>
            </a:r>
          </a:p>
          <a:p>
            <a:r>
              <a:rPr lang="en-US" dirty="0"/>
              <a:t>  Long-answer problems:</a:t>
            </a:r>
          </a:p>
          <a:p>
            <a:pPr lvl="1"/>
            <a:r>
              <a:rPr lang="en-US" b="0" dirty="0"/>
              <a:t>Be able to solve problems involving ramps, loops, springs, Atwood machines, rollercoasters, toy </a:t>
            </a:r>
            <a:r>
              <a:rPr lang="en-US" dirty="0"/>
              <a:t>spring</a:t>
            </a:r>
            <a:r>
              <a:rPr lang="en-US" b="0" dirty="0"/>
              <a:t> guns, etc. using Cons. of Energy</a:t>
            </a:r>
          </a:p>
          <a:p>
            <a:pPr lvl="1"/>
            <a:r>
              <a:rPr lang="en-US" dirty="0"/>
              <a:t>Be able to use N2L if necessary (e.g. loops and humps</a:t>
            </a:r>
            <a:r>
              <a:rPr lang="mr-IN" dirty="0"/>
              <a:t>…</a:t>
            </a:r>
            <a:r>
              <a:rPr lang="en-US" dirty="0"/>
              <a:t>)</a:t>
            </a:r>
            <a:endParaRPr lang="en-US" b="0" dirty="0"/>
          </a:p>
          <a:p>
            <a:pPr lvl="1"/>
            <a:r>
              <a:rPr lang="en-US" b="0" dirty="0"/>
              <a:t>Be able to solve them if we throw something silly in like </a:t>
            </a:r>
            <a:r>
              <a:rPr lang="en-US" b="0" dirty="0" err="1"/>
              <a:t>Jello</a:t>
            </a:r>
            <a:r>
              <a:rPr lang="mr-IN" b="0" dirty="0"/>
              <a:t>…</a:t>
            </a:r>
            <a:endParaRPr lang="en-US" b="0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 for the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2743EF-70E4-B840-8543-9EE7B08DE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064" y="2606853"/>
            <a:ext cx="2011680" cy="4206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D79BE8-5502-1542-864B-03C46CB96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151" y="2886303"/>
            <a:ext cx="1111249" cy="3518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C28803-B798-2844-BC89-123617500C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652" y="2886303"/>
            <a:ext cx="1907641" cy="35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7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33341</TotalTime>
  <Words>792</Words>
  <Application>Microsoft Macintosh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Apple Chancery</vt:lpstr>
      <vt:lpstr>Arial</vt:lpstr>
      <vt:lpstr>Calibri</vt:lpstr>
      <vt:lpstr>Gill Sans</vt:lpstr>
      <vt:lpstr>Palatino Linotype</vt:lpstr>
      <vt:lpstr>Times New Roman</vt:lpstr>
      <vt:lpstr>Office Theme</vt:lpstr>
      <vt:lpstr>Equation</vt:lpstr>
      <vt:lpstr>General announcements</vt:lpstr>
      <vt:lpstr>Atwood problem revisited – a twist</vt:lpstr>
      <vt:lpstr>“Another Problem from Hell” Revisited</vt:lpstr>
      <vt:lpstr>PowerPoint Presentation</vt:lpstr>
      <vt:lpstr>PowerPoint Presentation</vt:lpstr>
      <vt:lpstr>PowerPoint Presentation</vt:lpstr>
      <vt:lpstr>PowerPoint Presentation</vt:lpstr>
      <vt:lpstr>What to expect for the test</vt:lpstr>
    </vt:vector>
  </TitlesOfParts>
  <Company>Polytechnic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Fletcher</dc:creator>
  <cp:lastModifiedBy>Microsoft Office User</cp:lastModifiedBy>
  <cp:revision>696</cp:revision>
  <cp:lastPrinted>2020-09-20T00:54:03Z</cp:lastPrinted>
  <dcterms:created xsi:type="dcterms:W3CDTF">2017-08-16T17:34:12Z</dcterms:created>
  <dcterms:modified xsi:type="dcterms:W3CDTF">2020-09-20T00:54:11Z</dcterms:modified>
</cp:coreProperties>
</file>